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4" r:id="rId4"/>
    <p:sldId id="296" r:id="rId5"/>
    <p:sldId id="295" r:id="rId6"/>
    <p:sldId id="257" r:id="rId7"/>
    <p:sldId id="263" r:id="rId8"/>
    <p:sldId id="258" r:id="rId9"/>
    <p:sldId id="268" r:id="rId10"/>
    <p:sldId id="272" r:id="rId11"/>
    <p:sldId id="267" r:id="rId12"/>
    <p:sldId id="273" r:id="rId13"/>
    <p:sldId id="266" r:id="rId14"/>
    <p:sldId id="274" r:id="rId15"/>
    <p:sldId id="265" r:id="rId16"/>
    <p:sldId id="275" r:id="rId17"/>
    <p:sldId id="264" r:id="rId18"/>
    <p:sldId id="276" r:id="rId19"/>
    <p:sldId id="269" r:id="rId20"/>
    <p:sldId id="277" r:id="rId21"/>
    <p:sldId id="270" r:id="rId22"/>
    <p:sldId id="271" r:id="rId23"/>
    <p:sldId id="278" r:id="rId24"/>
    <p:sldId id="279" r:id="rId25"/>
    <p:sldId id="285" r:id="rId26"/>
    <p:sldId id="286" r:id="rId27"/>
    <p:sldId id="284" r:id="rId28"/>
    <p:sldId id="287" r:id="rId29"/>
    <p:sldId id="283" r:id="rId30"/>
    <p:sldId id="288" r:id="rId31"/>
    <p:sldId id="282" r:id="rId32"/>
    <p:sldId id="292" r:id="rId33"/>
    <p:sldId id="291" r:id="rId34"/>
    <p:sldId id="290" r:id="rId35"/>
    <p:sldId id="261" r:id="rId36"/>
  </p:sldIdLst>
  <p:sldSz cx="10693400" cy="6624638"/>
  <p:notesSz cx="6858000" cy="9144000"/>
  <p:defaultTextStyle>
    <a:defPPr>
      <a:defRPr lang="en-US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7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63"/>
    <a:srgbClr val="025ECF"/>
    <a:srgbClr val="95C12B"/>
    <a:srgbClr val="1E4562"/>
    <a:srgbClr val="04A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62" d="100"/>
          <a:sy n="62" d="100"/>
        </p:scale>
        <p:origin x="1116" y="36"/>
      </p:cViewPr>
      <p:guideLst>
        <p:guide orient="horz" pos="2087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/>
              <a:t>Perin</a:t>
            </a:r>
            <a:r>
              <a:rPr lang="lt-LT" sz="2800" b="1"/>
              <a:t>čių</a:t>
            </a:r>
            <a:r>
              <a:rPr lang="lt-LT" sz="2800" b="1" baseline="0"/>
              <a:t> upinių žuvėdrų p</a:t>
            </a:r>
            <a:r>
              <a:rPr lang="lt-LT" sz="2800" b="1"/>
              <a:t>orų skaičius Nemuno deltos PAST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Lapas1!$C$2</c:f>
              <c:strCache>
                <c:ptCount val="1"/>
                <c:pt idx="0">
                  <c:v>Porų skaičius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Lapas1!$A$3:$B$10</c:f>
              <c:multiLvlStrCache>
                <c:ptCount val="8"/>
                <c:lvl>
                  <c:pt idx="0">
                    <c:v>iki 2004</c:v>
                  </c:pt>
                  <c:pt idx="1">
                    <c:v>2005</c:v>
                  </c:pt>
                  <c:pt idx="2">
                    <c:v>2007</c:v>
                  </c:pt>
                  <c:pt idx="3">
                    <c:v>2009</c:v>
                  </c:pt>
                  <c:pt idx="4">
                    <c:v>2011</c:v>
                  </c:pt>
                  <c:pt idx="5">
                    <c:v>2013</c:v>
                  </c:pt>
                  <c:pt idx="6">
                    <c:v>2015</c:v>
                  </c:pt>
                  <c:pt idx="7">
                    <c:v>2017</c:v>
                  </c:pt>
                </c:lvl>
                <c:lvl>
                  <c:pt idx="0">
                    <c:v>Metų</c:v>
                  </c:pt>
                  <c:pt idx="1">
                    <c:v>Metai</c:v>
                  </c:pt>
                  <c:pt idx="2">
                    <c:v>Metai</c:v>
                  </c:pt>
                  <c:pt idx="3">
                    <c:v>Metai</c:v>
                  </c:pt>
                  <c:pt idx="4">
                    <c:v>Metai</c:v>
                  </c:pt>
                  <c:pt idx="5">
                    <c:v>Metai</c:v>
                  </c:pt>
                  <c:pt idx="6">
                    <c:v>Metai</c:v>
                  </c:pt>
                  <c:pt idx="7">
                    <c:v>Metai</c:v>
                  </c:pt>
                </c:lvl>
              </c:multiLvlStrCache>
            </c:multiLvlStrRef>
          </c:cat>
          <c:val>
            <c:numRef>
              <c:f>Lapas1!$C$3:$C$10</c:f>
              <c:numCache>
                <c:formatCode>General</c:formatCode>
                <c:ptCount val="8"/>
                <c:pt idx="0">
                  <c:v>150</c:v>
                </c:pt>
                <c:pt idx="1">
                  <c:v>50</c:v>
                </c:pt>
                <c:pt idx="2">
                  <c:v>150</c:v>
                </c:pt>
                <c:pt idx="3">
                  <c:v>40</c:v>
                </c:pt>
                <c:pt idx="4">
                  <c:v>35</c:v>
                </c:pt>
                <c:pt idx="6">
                  <c:v>15</c:v>
                </c:pt>
                <c:pt idx="7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D8-4048-B5D4-4BBACB404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8486400"/>
        <c:axId val="458486728"/>
      </c:barChart>
      <c:catAx>
        <c:axId val="45848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58486728"/>
        <c:crosses val="autoZero"/>
        <c:auto val="1"/>
        <c:lblAlgn val="ctr"/>
        <c:lblOffset val="100"/>
        <c:noMultiLvlLbl val="0"/>
      </c:catAx>
      <c:valAx>
        <c:axId val="458486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5848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2800" b="1" dirty="0"/>
              <a:t>Mažųjų žuvėdrų porų skaičius Nemune,</a:t>
            </a:r>
            <a:r>
              <a:rPr lang="lt-LT" sz="2800" b="1" baseline="0" dirty="0"/>
              <a:t> </a:t>
            </a:r>
            <a:r>
              <a:rPr lang="lt-LT" sz="2800" b="1" dirty="0"/>
              <a:t>Kulautuvos – </a:t>
            </a:r>
            <a:r>
              <a:rPr lang="lt-LT" sz="2800" b="1" dirty="0" err="1"/>
              <a:t>Smalininkų</a:t>
            </a:r>
            <a:r>
              <a:rPr lang="lt-LT" sz="2800" b="1" dirty="0"/>
              <a:t> PAST</a:t>
            </a:r>
          </a:p>
        </c:rich>
      </c:tx>
      <c:layout>
        <c:manualLayout>
          <c:xMode val="edge"/>
          <c:yMode val="edge"/>
          <c:x val="0.16475806451612904"/>
          <c:y val="1.17647058823529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8.2025371828521432E-2"/>
          <c:y val="0.21842592592592591"/>
          <c:w val="0.89019685039370078"/>
          <c:h val="0.564460484106153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Lapas2!$D$3</c:f>
              <c:strCache>
                <c:ptCount val="1"/>
                <c:pt idx="0">
                  <c:v>Mažųjų žuvėdrų porų skaičius Nemune tarp Kulautuvos - Smalininkų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Lapas2!$B$4:$C$11</c:f>
              <c:multiLvlStrCache>
                <c:ptCount val="8"/>
                <c:lvl>
                  <c:pt idx="0">
                    <c:v>iki 2004</c:v>
                  </c:pt>
                  <c:pt idx="1">
                    <c:v>2005</c:v>
                  </c:pt>
                  <c:pt idx="2">
                    <c:v>2007</c:v>
                  </c:pt>
                  <c:pt idx="3">
                    <c:v>2009</c:v>
                  </c:pt>
                  <c:pt idx="4">
                    <c:v>2011</c:v>
                  </c:pt>
                  <c:pt idx="5">
                    <c:v>2013</c:v>
                  </c:pt>
                  <c:pt idx="6">
                    <c:v>2015</c:v>
                  </c:pt>
                  <c:pt idx="7">
                    <c:v>2017</c:v>
                  </c:pt>
                </c:lvl>
                <c:lvl>
                  <c:pt idx="0">
                    <c:v>Metų</c:v>
                  </c:pt>
                  <c:pt idx="1">
                    <c:v>Metai</c:v>
                  </c:pt>
                  <c:pt idx="2">
                    <c:v>Metai</c:v>
                  </c:pt>
                  <c:pt idx="3">
                    <c:v>Metai</c:v>
                  </c:pt>
                  <c:pt idx="4">
                    <c:v>Metai</c:v>
                  </c:pt>
                  <c:pt idx="5">
                    <c:v>Metai</c:v>
                  </c:pt>
                  <c:pt idx="6">
                    <c:v>Metai</c:v>
                  </c:pt>
                  <c:pt idx="7">
                    <c:v>Metai</c:v>
                  </c:pt>
                </c:lvl>
              </c:multiLvlStrCache>
            </c:multiLvlStrRef>
          </c:cat>
          <c:val>
            <c:numRef>
              <c:f>Lapas2!$D$4:$D$11</c:f>
              <c:numCache>
                <c:formatCode>General</c:formatCode>
                <c:ptCount val="8"/>
                <c:pt idx="0">
                  <c:v>150</c:v>
                </c:pt>
                <c:pt idx="1">
                  <c:v>100</c:v>
                </c:pt>
                <c:pt idx="2">
                  <c:v>100</c:v>
                </c:pt>
                <c:pt idx="3">
                  <c:v>90</c:v>
                </c:pt>
                <c:pt idx="4">
                  <c:v>80</c:v>
                </c:pt>
                <c:pt idx="5">
                  <c:v>60</c:v>
                </c:pt>
                <c:pt idx="6">
                  <c:v>25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24-4A06-B1B9-CB0D2A290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6743592"/>
        <c:axId val="496742936"/>
      </c:barChart>
      <c:catAx>
        <c:axId val="496743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96742936"/>
        <c:crosses val="autoZero"/>
        <c:auto val="1"/>
        <c:lblAlgn val="ctr"/>
        <c:lblOffset val="100"/>
        <c:noMultiLvlLbl val="0"/>
      </c:catAx>
      <c:valAx>
        <c:axId val="496742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96743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3811341122682244"/>
          <c:y val="1.21469384305398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3.2216577766488869E-2"/>
          <c:y val="0.13383647278909611"/>
          <c:w val="0.95299847599695198"/>
          <c:h val="0.785469910055419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Lapas3!$D$2</c:f>
              <c:strCache>
                <c:ptCount val="1"/>
                <c:pt idx="0">
                  <c:v>Perinčių mažųjų žuvėdrų porų skaičius Nemune, Prienų - Lengveniškių PAST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Lapas3!$B$3:$C$10</c:f>
              <c:multiLvlStrCache>
                <c:ptCount val="8"/>
                <c:lvl>
                  <c:pt idx="0">
                    <c:v>iki 2004</c:v>
                  </c:pt>
                  <c:pt idx="1">
                    <c:v>2005</c:v>
                  </c:pt>
                  <c:pt idx="2">
                    <c:v>2007</c:v>
                  </c:pt>
                  <c:pt idx="3">
                    <c:v>2009</c:v>
                  </c:pt>
                  <c:pt idx="4">
                    <c:v>2011</c:v>
                  </c:pt>
                  <c:pt idx="5">
                    <c:v>2013</c:v>
                  </c:pt>
                  <c:pt idx="6">
                    <c:v>2015</c:v>
                  </c:pt>
                  <c:pt idx="7">
                    <c:v>2017</c:v>
                  </c:pt>
                </c:lvl>
                <c:lvl>
                  <c:pt idx="0">
                    <c:v>Metų</c:v>
                  </c:pt>
                  <c:pt idx="1">
                    <c:v>Metai</c:v>
                  </c:pt>
                  <c:pt idx="2">
                    <c:v>Metai</c:v>
                  </c:pt>
                  <c:pt idx="3">
                    <c:v>Metai</c:v>
                  </c:pt>
                  <c:pt idx="4">
                    <c:v>Metai</c:v>
                  </c:pt>
                  <c:pt idx="5">
                    <c:v>Metai</c:v>
                  </c:pt>
                  <c:pt idx="6">
                    <c:v>Metai</c:v>
                  </c:pt>
                  <c:pt idx="7">
                    <c:v>Metai</c:v>
                  </c:pt>
                </c:lvl>
              </c:multiLvlStrCache>
            </c:multiLvlStrRef>
          </c:cat>
          <c:val>
            <c:numRef>
              <c:f>Lapas3!$D$3:$D$10</c:f>
              <c:numCache>
                <c:formatCode>General</c:formatCode>
                <c:ptCount val="8"/>
                <c:pt idx="0">
                  <c:v>35</c:v>
                </c:pt>
                <c:pt idx="1">
                  <c:v>0</c:v>
                </c:pt>
                <c:pt idx="2">
                  <c:v>45</c:v>
                </c:pt>
                <c:pt idx="3">
                  <c:v>10</c:v>
                </c:pt>
                <c:pt idx="4">
                  <c:v>35</c:v>
                </c:pt>
                <c:pt idx="5">
                  <c:v>30</c:v>
                </c:pt>
                <c:pt idx="6">
                  <c:v>30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6B-487E-906C-9FDD70E01C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6837416"/>
        <c:axId val="496836104"/>
      </c:barChart>
      <c:catAx>
        <c:axId val="496837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96836104"/>
        <c:crosses val="autoZero"/>
        <c:auto val="1"/>
        <c:lblAlgn val="ctr"/>
        <c:lblOffset val="100"/>
        <c:noMultiLvlLbl val="0"/>
      </c:catAx>
      <c:valAx>
        <c:axId val="496836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96837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Lapas4!$D$2</c:f>
              <c:strCache>
                <c:ptCount val="1"/>
                <c:pt idx="0">
                  <c:v>Perinčių mažųjų žuvėdrų porų skaičius Nemune,  Pelėšiškių - Balbieriškių PAST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Lapas4!$B$3:$C$10</c:f>
              <c:multiLvlStrCache>
                <c:ptCount val="8"/>
                <c:lvl>
                  <c:pt idx="0">
                    <c:v>iki 2004</c:v>
                  </c:pt>
                  <c:pt idx="1">
                    <c:v>2005</c:v>
                  </c:pt>
                  <c:pt idx="2">
                    <c:v>2007</c:v>
                  </c:pt>
                  <c:pt idx="3">
                    <c:v>2009</c:v>
                  </c:pt>
                  <c:pt idx="4">
                    <c:v>2011</c:v>
                  </c:pt>
                  <c:pt idx="5">
                    <c:v>2013</c:v>
                  </c:pt>
                  <c:pt idx="6">
                    <c:v>2015</c:v>
                  </c:pt>
                  <c:pt idx="7">
                    <c:v>2017</c:v>
                  </c:pt>
                </c:lvl>
                <c:lvl>
                  <c:pt idx="0">
                    <c:v>Metų</c:v>
                  </c:pt>
                  <c:pt idx="1">
                    <c:v>Metai</c:v>
                  </c:pt>
                  <c:pt idx="2">
                    <c:v>Metai</c:v>
                  </c:pt>
                  <c:pt idx="3">
                    <c:v>Metai</c:v>
                  </c:pt>
                  <c:pt idx="4">
                    <c:v>Metai</c:v>
                  </c:pt>
                  <c:pt idx="5">
                    <c:v>Metai</c:v>
                  </c:pt>
                  <c:pt idx="6">
                    <c:v>Metai</c:v>
                  </c:pt>
                  <c:pt idx="7">
                    <c:v>Metai</c:v>
                  </c:pt>
                </c:lvl>
              </c:multiLvlStrCache>
            </c:multiLvlStrRef>
          </c:cat>
          <c:val>
            <c:numRef>
              <c:f>Lapas4!$D$3:$D$10</c:f>
              <c:numCache>
                <c:formatCode>General</c:formatCode>
                <c:ptCount val="8"/>
                <c:pt idx="0">
                  <c:v>35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48-49DE-82CD-2995E6454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8976784"/>
        <c:axId val="458978096"/>
      </c:barChart>
      <c:catAx>
        <c:axId val="45897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58978096"/>
        <c:crosses val="autoZero"/>
        <c:auto val="1"/>
        <c:lblAlgn val="ctr"/>
        <c:lblOffset val="100"/>
        <c:noMultiLvlLbl val="0"/>
      </c:catAx>
      <c:valAx>
        <c:axId val="45897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5897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Lapas6!$D$2</c:f>
              <c:strCache>
                <c:ptCount val="1"/>
                <c:pt idx="0">
                  <c:v>Perinčių mažųjų žuvėdrų porų skaičius Lipliūnų saloje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Lapas6!$B$3:$C$10</c:f>
              <c:multiLvlStrCache>
                <c:ptCount val="8"/>
                <c:lvl>
                  <c:pt idx="0">
                    <c:v>iki 2004</c:v>
                  </c:pt>
                  <c:pt idx="1">
                    <c:v>2005</c:v>
                  </c:pt>
                  <c:pt idx="2">
                    <c:v>2007</c:v>
                  </c:pt>
                  <c:pt idx="3">
                    <c:v>2009</c:v>
                  </c:pt>
                  <c:pt idx="4">
                    <c:v>2011</c:v>
                  </c:pt>
                  <c:pt idx="5">
                    <c:v>2013</c:v>
                  </c:pt>
                  <c:pt idx="6">
                    <c:v>2015</c:v>
                  </c:pt>
                  <c:pt idx="7">
                    <c:v>2017</c:v>
                  </c:pt>
                </c:lvl>
                <c:lvl>
                  <c:pt idx="0">
                    <c:v>Metų</c:v>
                  </c:pt>
                  <c:pt idx="1">
                    <c:v>Metai</c:v>
                  </c:pt>
                  <c:pt idx="2">
                    <c:v>Metai</c:v>
                  </c:pt>
                  <c:pt idx="3">
                    <c:v>Metai</c:v>
                  </c:pt>
                  <c:pt idx="4">
                    <c:v>Metai</c:v>
                  </c:pt>
                  <c:pt idx="5">
                    <c:v>Metai</c:v>
                  </c:pt>
                  <c:pt idx="6">
                    <c:v>Metai</c:v>
                  </c:pt>
                  <c:pt idx="7">
                    <c:v>Metai</c:v>
                  </c:pt>
                </c:lvl>
              </c:multiLvlStrCache>
            </c:multiLvlStrRef>
          </c:cat>
          <c:val>
            <c:numRef>
              <c:f>Lapas6!$D$3:$D$10</c:f>
              <c:numCache>
                <c:formatCode>General</c:formatCode>
                <c:ptCount val="8"/>
                <c:pt idx="3">
                  <c:v>55</c:v>
                </c:pt>
                <c:pt idx="6">
                  <c:v>8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20-40FB-B85D-A1859A1654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7018928"/>
        <c:axId val="327018600"/>
      </c:barChart>
      <c:catAx>
        <c:axId val="32701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27018600"/>
        <c:crosses val="autoZero"/>
        <c:auto val="1"/>
        <c:lblAlgn val="ctr"/>
        <c:lblOffset val="100"/>
        <c:noMultiLvlLbl val="0"/>
      </c:catAx>
      <c:valAx>
        <c:axId val="327018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2701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dirty="0"/>
              <a:t>Bendras perinčių mažųjų žuvėdrų porų skaičius visose PAST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Lapas8!$D$3</c:f>
              <c:strCache>
                <c:ptCount val="1"/>
                <c:pt idx="0">
                  <c:v>Bendras perinčių mažųjų žuvėdrų porų skaičius visose PAST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Lapas8!$B$4:$C$11</c:f>
              <c:multiLvlStrCache>
                <c:ptCount val="8"/>
                <c:lvl>
                  <c:pt idx="0">
                    <c:v>iki 2004</c:v>
                  </c:pt>
                  <c:pt idx="1">
                    <c:v>2005</c:v>
                  </c:pt>
                  <c:pt idx="2">
                    <c:v>2007</c:v>
                  </c:pt>
                  <c:pt idx="3">
                    <c:v>2009</c:v>
                  </c:pt>
                  <c:pt idx="4">
                    <c:v>2011</c:v>
                  </c:pt>
                  <c:pt idx="5">
                    <c:v>2013</c:v>
                  </c:pt>
                  <c:pt idx="6">
                    <c:v>2015</c:v>
                  </c:pt>
                  <c:pt idx="7">
                    <c:v>2017</c:v>
                  </c:pt>
                </c:lvl>
                <c:lvl>
                  <c:pt idx="0">
                    <c:v>Metų</c:v>
                  </c:pt>
                  <c:pt idx="1">
                    <c:v>Metai</c:v>
                  </c:pt>
                  <c:pt idx="2">
                    <c:v>Metai</c:v>
                  </c:pt>
                  <c:pt idx="3">
                    <c:v>Metai</c:v>
                  </c:pt>
                  <c:pt idx="4">
                    <c:v>Metai</c:v>
                  </c:pt>
                  <c:pt idx="5">
                    <c:v>Metai</c:v>
                  </c:pt>
                  <c:pt idx="6">
                    <c:v>Metai</c:v>
                  </c:pt>
                  <c:pt idx="7">
                    <c:v>Metai</c:v>
                  </c:pt>
                </c:lvl>
              </c:multiLvlStrCache>
            </c:multiLvlStrRef>
          </c:cat>
          <c:val>
            <c:numRef>
              <c:f>Lapas8!$D$4:$D$11</c:f>
              <c:numCache>
                <c:formatCode>General</c:formatCode>
                <c:ptCount val="8"/>
                <c:pt idx="0">
                  <c:v>323</c:v>
                </c:pt>
                <c:pt idx="1">
                  <c:v>135</c:v>
                </c:pt>
                <c:pt idx="2">
                  <c:v>145</c:v>
                </c:pt>
                <c:pt idx="3">
                  <c:v>111</c:v>
                </c:pt>
                <c:pt idx="4">
                  <c:v>165</c:v>
                </c:pt>
                <c:pt idx="5">
                  <c:v>90</c:v>
                </c:pt>
                <c:pt idx="6">
                  <c:v>67</c:v>
                </c:pt>
                <c:pt idx="7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B6-4B37-8445-106EA6446C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7101736"/>
        <c:axId val="487102064"/>
      </c:barChart>
      <c:catAx>
        <c:axId val="487101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87102064"/>
        <c:crosses val="autoZero"/>
        <c:auto val="1"/>
        <c:lblAlgn val="ctr"/>
        <c:lblOffset val="100"/>
        <c:noMultiLvlLbl val="0"/>
      </c:catAx>
      <c:valAx>
        <c:axId val="48710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87101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Lapas2!$D$3</c:f>
              <c:strCache>
                <c:ptCount val="1"/>
                <c:pt idx="0">
                  <c:v>Perinčių upinių žuvėdrų porų skaičius tarp Prienų - Lengveniškių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Lapas2!$B$4:$C$11</c:f>
              <c:multiLvlStrCache>
                <c:ptCount val="8"/>
                <c:lvl>
                  <c:pt idx="0">
                    <c:v>iki 2004</c:v>
                  </c:pt>
                  <c:pt idx="1">
                    <c:v>2005</c:v>
                  </c:pt>
                  <c:pt idx="2">
                    <c:v>2007</c:v>
                  </c:pt>
                  <c:pt idx="3">
                    <c:v>2009</c:v>
                  </c:pt>
                  <c:pt idx="4">
                    <c:v>2011</c:v>
                  </c:pt>
                  <c:pt idx="5">
                    <c:v>2013</c:v>
                  </c:pt>
                  <c:pt idx="6">
                    <c:v>2015</c:v>
                  </c:pt>
                  <c:pt idx="7">
                    <c:v>2017</c:v>
                  </c:pt>
                </c:lvl>
                <c:lvl>
                  <c:pt idx="0">
                    <c:v>Metų</c:v>
                  </c:pt>
                  <c:pt idx="1">
                    <c:v>Metai</c:v>
                  </c:pt>
                  <c:pt idx="2">
                    <c:v>Metai</c:v>
                  </c:pt>
                  <c:pt idx="3">
                    <c:v>Metai</c:v>
                  </c:pt>
                  <c:pt idx="4">
                    <c:v>Metai</c:v>
                  </c:pt>
                  <c:pt idx="5">
                    <c:v>Metai</c:v>
                  </c:pt>
                  <c:pt idx="6">
                    <c:v>Metai</c:v>
                  </c:pt>
                  <c:pt idx="7">
                    <c:v>Metai</c:v>
                  </c:pt>
                </c:lvl>
              </c:multiLvlStrCache>
            </c:multiLvlStrRef>
          </c:cat>
          <c:val>
            <c:numRef>
              <c:f>Lapas2!$D$4:$D$11</c:f>
              <c:numCache>
                <c:formatCode>General</c:formatCode>
                <c:ptCount val="8"/>
                <c:pt idx="0">
                  <c:v>90</c:v>
                </c:pt>
                <c:pt idx="1">
                  <c:v>37</c:v>
                </c:pt>
                <c:pt idx="2">
                  <c:v>100</c:v>
                </c:pt>
                <c:pt idx="3">
                  <c:v>60</c:v>
                </c:pt>
                <c:pt idx="4">
                  <c:v>80</c:v>
                </c:pt>
                <c:pt idx="5">
                  <c:v>65</c:v>
                </c:pt>
                <c:pt idx="6">
                  <c:v>50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7B-4E16-9B11-C089432FB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6743592"/>
        <c:axId val="496742936"/>
      </c:barChart>
      <c:catAx>
        <c:axId val="496743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96742936"/>
        <c:crosses val="autoZero"/>
        <c:auto val="1"/>
        <c:lblAlgn val="ctr"/>
        <c:lblOffset val="100"/>
        <c:noMultiLvlLbl val="0"/>
      </c:catAx>
      <c:valAx>
        <c:axId val="496742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96743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2800" b="1" dirty="0"/>
              <a:t>Perinčių upinių žuvėdrų porų skaičius </a:t>
            </a:r>
            <a:r>
              <a:rPr lang="lt-LT" sz="2800" b="1" dirty="0" err="1"/>
              <a:t>Niedaus</a:t>
            </a:r>
            <a:r>
              <a:rPr lang="en-US" sz="2800" b="1" dirty="0"/>
              <a:t> </a:t>
            </a:r>
            <a:r>
              <a:rPr lang="en-US" sz="2800" b="1" dirty="0" err="1"/>
              <a:t>ir</a:t>
            </a:r>
            <a:r>
              <a:rPr lang="en-US" sz="2800" b="1" dirty="0"/>
              <a:t> </a:t>
            </a:r>
            <a:r>
              <a:rPr lang="en-US" sz="2800" b="1" dirty="0" err="1"/>
              <a:t>Veisiej</a:t>
            </a:r>
            <a:r>
              <a:rPr lang="lt-LT" sz="2800" b="1" dirty="0"/>
              <a:t>ų</a:t>
            </a:r>
            <a:r>
              <a:rPr lang="lt-LT" sz="2800" b="1" baseline="0" dirty="0"/>
              <a:t> ežerų</a:t>
            </a:r>
            <a:r>
              <a:rPr lang="lt-LT" sz="2800" b="1" dirty="0"/>
              <a:t> PAST</a:t>
            </a:r>
          </a:p>
        </c:rich>
      </c:tx>
      <c:layout>
        <c:manualLayout>
          <c:xMode val="edge"/>
          <c:yMode val="edge"/>
          <c:x val="0.1394106198263678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3.8384303879270387E-2"/>
          <c:y val="7.5575396825396837E-2"/>
          <c:w val="0.946815830664961"/>
          <c:h val="0.84724893763279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Lapas3!$D$2</c:f>
              <c:strCache>
                <c:ptCount val="1"/>
                <c:pt idx="0">
                  <c:v>Perinčių upinių žuvėdrų porų skaičius Niedaus PAST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Lapas3!$B$3:$C$10</c:f>
              <c:multiLvlStrCache>
                <c:ptCount val="8"/>
                <c:lvl>
                  <c:pt idx="0">
                    <c:v>iki 2004</c:v>
                  </c:pt>
                  <c:pt idx="1">
                    <c:v>2005</c:v>
                  </c:pt>
                  <c:pt idx="2">
                    <c:v>2007</c:v>
                  </c:pt>
                  <c:pt idx="3">
                    <c:v>2009</c:v>
                  </c:pt>
                  <c:pt idx="4">
                    <c:v>2011</c:v>
                  </c:pt>
                  <c:pt idx="5">
                    <c:v>2013</c:v>
                  </c:pt>
                  <c:pt idx="6">
                    <c:v>2015</c:v>
                  </c:pt>
                  <c:pt idx="7">
                    <c:v>2017</c:v>
                  </c:pt>
                </c:lvl>
                <c:lvl>
                  <c:pt idx="0">
                    <c:v>Metų</c:v>
                  </c:pt>
                  <c:pt idx="1">
                    <c:v>Metai</c:v>
                  </c:pt>
                  <c:pt idx="2">
                    <c:v>Metai</c:v>
                  </c:pt>
                  <c:pt idx="3">
                    <c:v>Metai</c:v>
                  </c:pt>
                  <c:pt idx="4">
                    <c:v>Metai</c:v>
                  </c:pt>
                  <c:pt idx="5">
                    <c:v>Metai</c:v>
                  </c:pt>
                  <c:pt idx="6">
                    <c:v>Metai</c:v>
                  </c:pt>
                  <c:pt idx="7">
                    <c:v>Metai</c:v>
                  </c:pt>
                </c:lvl>
              </c:multiLvlStrCache>
            </c:multiLvlStrRef>
          </c:cat>
          <c:val>
            <c:numRef>
              <c:f>Lapas3!$D$3:$D$10</c:f>
              <c:numCache>
                <c:formatCode>General</c:formatCode>
                <c:ptCount val="8"/>
                <c:pt idx="0">
                  <c:v>160</c:v>
                </c:pt>
                <c:pt idx="1">
                  <c:v>200</c:v>
                </c:pt>
                <c:pt idx="2">
                  <c:v>160</c:v>
                </c:pt>
                <c:pt idx="3">
                  <c:v>120</c:v>
                </c:pt>
                <c:pt idx="4">
                  <c:v>85</c:v>
                </c:pt>
                <c:pt idx="6">
                  <c:v>15</c:v>
                </c:pt>
                <c:pt idx="7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76-446C-85A2-486C8735D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6837416"/>
        <c:axId val="496836104"/>
      </c:barChart>
      <c:catAx>
        <c:axId val="496837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96836104"/>
        <c:crosses val="autoZero"/>
        <c:auto val="1"/>
        <c:lblAlgn val="ctr"/>
        <c:lblOffset val="100"/>
        <c:noMultiLvlLbl val="0"/>
      </c:catAx>
      <c:valAx>
        <c:axId val="496836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96837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Lapas4!$D$2</c:f>
              <c:strCache>
                <c:ptCount val="1"/>
                <c:pt idx="0">
                  <c:v>Perinčių upinių žuvėdrų porų skaičius Vasaknų PAST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Lapas4!$B$3:$C$10</c:f>
              <c:multiLvlStrCache>
                <c:ptCount val="8"/>
                <c:lvl>
                  <c:pt idx="0">
                    <c:v>iki 2004</c:v>
                  </c:pt>
                  <c:pt idx="1">
                    <c:v>2005</c:v>
                  </c:pt>
                  <c:pt idx="2">
                    <c:v>2007</c:v>
                  </c:pt>
                  <c:pt idx="3">
                    <c:v>2009</c:v>
                  </c:pt>
                  <c:pt idx="4">
                    <c:v>2011</c:v>
                  </c:pt>
                  <c:pt idx="5">
                    <c:v>2013</c:v>
                  </c:pt>
                  <c:pt idx="6">
                    <c:v>2015</c:v>
                  </c:pt>
                  <c:pt idx="7">
                    <c:v>2017</c:v>
                  </c:pt>
                </c:lvl>
                <c:lvl>
                  <c:pt idx="0">
                    <c:v>Metų</c:v>
                  </c:pt>
                  <c:pt idx="1">
                    <c:v>Metai</c:v>
                  </c:pt>
                  <c:pt idx="2">
                    <c:v>Metai</c:v>
                  </c:pt>
                  <c:pt idx="3">
                    <c:v>Metai</c:v>
                  </c:pt>
                  <c:pt idx="4">
                    <c:v>Metai</c:v>
                  </c:pt>
                  <c:pt idx="5">
                    <c:v>Metai</c:v>
                  </c:pt>
                  <c:pt idx="6">
                    <c:v>Metai</c:v>
                  </c:pt>
                  <c:pt idx="7">
                    <c:v>Metai</c:v>
                  </c:pt>
                </c:lvl>
              </c:multiLvlStrCache>
            </c:multiLvlStrRef>
          </c:cat>
          <c:val>
            <c:numRef>
              <c:f>Lapas4!$D$3:$D$10</c:f>
              <c:numCache>
                <c:formatCode>General</c:formatCode>
                <c:ptCount val="8"/>
                <c:pt idx="0">
                  <c:v>130</c:v>
                </c:pt>
                <c:pt idx="1">
                  <c:v>65</c:v>
                </c:pt>
                <c:pt idx="2">
                  <c:v>42</c:v>
                </c:pt>
                <c:pt idx="3">
                  <c:v>100</c:v>
                </c:pt>
                <c:pt idx="4">
                  <c:v>165</c:v>
                </c:pt>
                <c:pt idx="5">
                  <c:v>200</c:v>
                </c:pt>
                <c:pt idx="6">
                  <c:v>230</c:v>
                </c:pt>
                <c:pt idx="7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00-44B5-80FE-53F17B433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8976784"/>
        <c:axId val="458978096"/>
      </c:barChart>
      <c:catAx>
        <c:axId val="45897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58978096"/>
        <c:crosses val="autoZero"/>
        <c:auto val="1"/>
        <c:lblAlgn val="ctr"/>
        <c:lblOffset val="100"/>
        <c:noMultiLvlLbl val="0"/>
      </c:catAx>
      <c:valAx>
        <c:axId val="45897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5897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Lapas5!$D$2</c:f>
              <c:strCache>
                <c:ptCount val="1"/>
                <c:pt idx="0">
                  <c:v>Perinčių upinių žuvėdrų porų skaičius Kretuono PAST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Lapas5!$B$3:$C$10</c:f>
              <c:multiLvlStrCache>
                <c:ptCount val="8"/>
                <c:lvl>
                  <c:pt idx="0">
                    <c:v>iki 2004</c:v>
                  </c:pt>
                  <c:pt idx="1">
                    <c:v>2005</c:v>
                  </c:pt>
                  <c:pt idx="2">
                    <c:v>2007</c:v>
                  </c:pt>
                  <c:pt idx="3">
                    <c:v>2009</c:v>
                  </c:pt>
                  <c:pt idx="4">
                    <c:v>2011</c:v>
                  </c:pt>
                  <c:pt idx="5">
                    <c:v>2013</c:v>
                  </c:pt>
                  <c:pt idx="6">
                    <c:v>2015</c:v>
                  </c:pt>
                  <c:pt idx="7">
                    <c:v>2017</c:v>
                  </c:pt>
                </c:lvl>
                <c:lvl>
                  <c:pt idx="0">
                    <c:v>Metų</c:v>
                  </c:pt>
                  <c:pt idx="1">
                    <c:v>Metai</c:v>
                  </c:pt>
                  <c:pt idx="2">
                    <c:v>Metai</c:v>
                  </c:pt>
                  <c:pt idx="3">
                    <c:v>Metai</c:v>
                  </c:pt>
                  <c:pt idx="4">
                    <c:v>Metai</c:v>
                  </c:pt>
                  <c:pt idx="5">
                    <c:v>Metai</c:v>
                  </c:pt>
                  <c:pt idx="6">
                    <c:v>Metai</c:v>
                  </c:pt>
                  <c:pt idx="7">
                    <c:v>Metai</c:v>
                  </c:pt>
                </c:lvl>
              </c:multiLvlStrCache>
            </c:multiLvlStrRef>
          </c:cat>
          <c:val>
            <c:numRef>
              <c:f>Lapas5!$D$3:$D$10</c:f>
              <c:numCache>
                <c:formatCode>General</c:formatCode>
                <c:ptCount val="8"/>
                <c:pt idx="0">
                  <c:v>275</c:v>
                </c:pt>
                <c:pt idx="1">
                  <c:v>220</c:v>
                </c:pt>
                <c:pt idx="2">
                  <c:v>240</c:v>
                </c:pt>
                <c:pt idx="3">
                  <c:v>290</c:v>
                </c:pt>
                <c:pt idx="4">
                  <c:v>195</c:v>
                </c:pt>
                <c:pt idx="5">
                  <c:v>150</c:v>
                </c:pt>
                <c:pt idx="6">
                  <c:v>220</c:v>
                </c:pt>
                <c:pt idx="7">
                  <c:v>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B0-4A09-8507-CAB0D7354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314600"/>
        <c:axId val="95316896"/>
      </c:barChart>
      <c:catAx>
        <c:axId val="95314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95316896"/>
        <c:crosses val="autoZero"/>
        <c:auto val="1"/>
        <c:lblAlgn val="ctr"/>
        <c:lblOffset val="100"/>
        <c:noMultiLvlLbl val="0"/>
      </c:catAx>
      <c:valAx>
        <c:axId val="9531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95314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Lapas6!$D$2</c:f>
              <c:strCache>
                <c:ptCount val="1"/>
                <c:pt idx="0">
                  <c:v>Perinčių upinių žuvėdrų porų skaičius Kalvių PAST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Lapas6!$B$3:$C$10</c:f>
              <c:multiLvlStrCache>
                <c:ptCount val="8"/>
                <c:lvl>
                  <c:pt idx="0">
                    <c:v>iki 2004</c:v>
                  </c:pt>
                  <c:pt idx="1">
                    <c:v>2005</c:v>
                  </c:pt>
                  <c:pt idx="2">
                    <c:v>2007</c:v>
                  </c:pt>
                  <c:pt idx="3">
                    <c:v>2009</c:v>
                  </c:pt>
                  <c:pt idx="4">
                    <c:v>2011</c:v>
                  </c:pt>
                  <c:pt idx="5">
                    <c:v>2013</c:v>
                  </c:pt>
                  <c:pt idx="6">
                    <c:v>2015</c:v>
                  </c:pt>
                  <c:pt idx="7">
                    <c:v>2017</c:v>
                  </c:pt>
                </c:lvl>
                <c:lvl>
                  <c:pt idx="0">
                    <c:v>Metų</c:v>
                  </c:pt>
                  <c:pt idx="1">
                    <c:v>Metai</c:v>
                  </c:pt>
                  <c:pt idx="2">
                    <c:v>Metai</c:v>
                  </c:pt>
                  <c:pt idx="3">
                    <c:v>Metai</c:v>
                  </c:pt>
                  <c:pt idx="4">
                    <c:v>Metai</c:v>
                  </c:pt>
                  <c:pt idx="5">
                    <c:v>Metai</c:v>
                  </c:pt>
                  <c:pt idx="6">
                    <c:v>Metai</c:v>
                  </c:pt>
                  <c:pt idx="7">
                    <c:v>Metai</c:v>
                  </c:pt>
                </c:lvl>
              </c:multiLvlStrCache>
            </c:multiLvlStrRef>
          </c:cat>
          <c:val>
            <c:numRef>
              <c:f>Lapas6!$D$3:$D$10</c:f>
              <c:numCache>
                <c:formatCode>General</c:formatCode>
                <c:ptCount val="8"/>
                <c:pt idx="0">
                  <c:v>250</c:v>
                </c:pt>
                <c:pt idx="1">
                  <c:v>50</c:v>
                </c:pt>
                <c:pt idx="2">
                  <c:v>90</c:v>
                </c:pt>
                <c:pt idx="3">
                  <c:v>35</c:v>
                </c:pt>
                <c:pt idx="4">
                  <c:v>3</c:v>
                </c:pt>
                <c:pt idx="5">
                  <c:v>4</c:v>
                </c:pt>
                <c:pt idx="6">
                  <c:v>20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F0-433C-9D91-69B6AA362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3775800"/>
        <c:axId val="443776128"/>
      </c:barChart>
      <c:catAx>
        <c:axId val="443775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43776128"/>
        <c:crosses val="autoZero"/>
        <c:auto val="1"/>
        <c:lblAlgn val="ctr"/>
        <c:lblOffset val="100"/>
        <c:noMultiLvlLbl val="0"/>
      </c:catAx>
      <c:valAx>
        <c:axId val="44377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43775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Lapas7!$D$2</c:f>
              <c:strCache>
                <c:ptCount val="1"/>
                <c:pt idx="0">
                  <c:v>Perinčių upinių žuvėdrų porų skaičius Novaraistčio PAST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Lapas7!$B$3:$C$10</c:f>
              <c:multiLvlStrCache>
                <c:ptCount val="8"/>
                <c:lvl>
                  <c:pt idx="0">
                    <c:v>iki 2004</c:v>
                  </c:pt>
                  <c:pt idx="1">
                    <c:v>2005</c:v>
                  </c:pt>
                  <c:pt idx="2">
                    <c:v>2007</c:v>
                  </c:pt>
                  <c:pt idx="3">
                    <c:v>2009</c:v>
                  </c:pt>
                  <c:pt idx="4">
                    <c:v>2011</c:v>
                  </c:pt>
                  <c:pt idx="5">
                    <c:v>2013</c:v>
                  </c:pt>
                  <c:pt idx="6">
                    <c:v>2015</c:v>
                  </c:pt>
                  <c:pt idx="7">
                    <c:v>2017</c:v>
                  </c:pt>
                </c:lvl>
                <c:lvl>
                  <c:pt idx="0">
                    <c:v>Metų</c:v>
                  </c:pt>
                  <c:pt idx="1">
                    <c:v>Metai</c:v>
                  </c:pt>
                  <c:pt idx="2">
                    <c:v>Metai</c:v>
                  </c:pt>
                  <c:pt idx="3">
                    <c:v>Metai</c:v>
                  </c:pt>
                  <c:pt idx="4">
                    <c:v>Metai</c:v>
                  </c:pt>
                  <c:pt idx="5">
                    <c:v>Metai</c:v>
                  </c:pt>
                  <c:pt idx="6">
                    <c:v>Metai</c:v>
                  </c:pt>
                  <c:pt idx="7">
                    <c:v>Metai</c:v>
                  </c:pt>
                </c:lvl>
              </c:multiLvlStrCache>
            </c:multiLvlStrRef>
          </c:cat>
          <c:val>
            <c:numRef>
              <c:f>Lapas7!$D$3:$D$10</c:f>
              <c:numCache>
                <c:formatCode>General</c:formatCode>
                <c:ptCount val="8"/>
                <c:pt idx="4">
                  <c:v>20</c:v>
                </c:pt>
                <c:pt idx="5">
                  <c:v>50</c:v>
                </c:pt>
                <c:pt idx="6">
                  <c:v>25</c:v>
                </c:pt>
                <c:pt idx="7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95-4F56-9F1E-B1ACBEFBD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7299808"/>
        <c:axId val="487300464"/>
      </c:barChart>
      <c:catAx>
        <c:axId val="48729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87300464"/>
        <c:crosses val="autoZero"/>
        <c:auto val="1"/>
        <c:lblAlgn val="ctr"/>
        <c:lblOffset val="100"/>
        <c:noMultiLvlLbl val="0"/>
      </c:catAx>
      <c:valAx>
        <c:axId val="48730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8729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Lapas8!$D$3</c:f>
              <c:strCache>
                <c:ptCount val="1"/>
                <c:pt idx="0">
                  <c:v>Bendras perinčių upinių žuvėdrų porų skaičius visuose PAST (be Novaraisčio)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Lapas8!$B$4:$C$11</c:f>
              <c:multiLvlStrCache>
                <c:ptCount val="8"/>
                <c:lvl>
                  <c:pt idx="0">
                    <c:v>iki 2004</c:v>
                  </c:pt>
                  <c:pt idx="1">
                    <c:v>2005</c:v>
                  </c:pt>
                  <c:pt idx="2">
                    <c:v>2007</c:v>
                  </c:pt>
                  <c:pt idx="3">
                    <c:v>2009</c:v>
                  </c:pt>
                  <c:pt idx="4">
                    <c:v>2011</c:v>
                  </c:pt>
                  <c:pt idx="5">
                    <c:v>2013</c:v>
                  </c:pt>
                  <c:pt idx="6">
                    <c:v>2015</c:v>
                  </c:pt>
                  <c:pt idx="7">
                    <c:v>2017</c:v>
                  </c:pt>
                </c:lvl>
                <c:lvl>
                  <c:pt idx="0">
                    <c:v>Metų</c:v>
                  </c:pt>
                  <c:pt idx="1">
                    <c:v>Metai</c:v>
                  </c:pt>
                  <c:pt idx="2">
                    <c:v>Metai</c:v>
                  </c:pt>
                  <c:pt idx="3">
                    <c:v>Metai</c:v>
                  </c:pt>
                  <c:pt idx="4">
                    <c:v>Metai</c:v>
                  </c:pt>
                  <c:pt idx="5">
                    <c:v>Metai</c:v>
                  </c:pt>
                  <c:pt idx="6">
                    <c:v>Metai</c:v>
                  </c:pt>
                  <c:pt idx="7">
                    <c:v>Metai</c:v>
                  </c:pt>
                </c:lvl>
              </c:multiLvlStrCache>
            </c:multiLvlStrRef>
          </c:cat>
          <c:val>
            <c:numRef>
              <c:f>Lapas8!$D$4:$D$11</c:f>
              <c:numCache>
                <c:formatCode>General</c:formatCode>
                <c:ptCount val="8"/>
                <c:pt idx="0">
                  <c:v>1055</c:v>
                </c:pt>
                <c:pt idx="1">
                  <c:v>622</c:v>
                </c:pt>
                <c:pt idx="2">
                  <c:v>782</c:v>
                </c:pt>
                <c:pt idx="3">
                  <c:v>645</c:v>
                </c:pt>
                <c:pt idx="4">
                  <c:v>563</c:v>
                </c:pt>
                <c:pt idx="6">
                  <c:v>550</c:v>
                </c:pt>
                <c:pt idx="7">
                  <c:v>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B5-453C-8AB6-D9AAC62827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7101736"/>
        <c:axId val="487102064"/>
      </c:barChart>
      <c:catAx>
        <c:axId val="487101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87102064"/>
        <c:crosses val="autoZero"/>
        <c:auto val="1"/>
        <c:lblAlgn val="ctr"/>
        <c:lblOffset val="100"/>
        <c:noMultiLvlLbl val="0"/>
      </c:catAx>
      <c:valAx>
        <c:axId val="48710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87101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/>
              <a:t>Perin</a:t>
            </a:r>
            <a:r>
              <a:rPr lang="lt-LT" sz="2800" b="1"/>
              <a:t>čių</a:t>
            </a:r>
            <a:r>
              <a:rPr lang="lt-LT" sz="2800" b="1" baseline="0"/>
              <a:t> </a:t>
            </a:r>
            <a:r>
              <a:rPr lang="en-US" sz="2800" b="1" baseline="0"/>
              <a:t>ma</a:t>
            </a:r>
            <a:r>
              <a:rPr lang="lt-LT" sz="2800" b="1" baseline="0"/>
              <a:t>žųjų žuvėdrų p</a:t>
            </a:r>
            <a:r>
              <a:rPr lang="lt-LT" sz="2800" b="1"/>
              <a:t>orų skaičius Nemuno deltos PAST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Lapas1!$C$2</c:f>
              <c:strCache>
                <c:ptCount val="1"/>
                <c:pt idx="0">
                  <c:v>Porų skaičius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Lapas1!$A$3:$B$10</c:f>
              <c:multiLvlStrCache>
                <c:ptCount val="8"/>
                <c:lvl>
                  <c:pt idx="0">
                    <c:v>iki 2004</c:v>
                  </c:pt>
                  <c:pt idx="1">
                    <c:v>2005</c:v>
                  </c:pt>
                  <c:pt idx="2">
                    <c:v>2007</c:v>
                  </c:pt>
                  <c:pt idx="3">
                    <c:v>2009</c:v>
                  </c:pt>
                  <c:pt idx="4">
                    <c:v>2011</c:v>
                  </c:pt>
                  <c:pt idx="5">
                    <c:v>2013</c:v>
                  </c:pt>
                  <c:pt idx="6">
                    <c:v>2015</c:v>
                  </c:pt>
                  <c:pt idx="7">
                    <c:v>2017</c:v>
                  </c:pt>
                </c:lvl>
                <c:lvl>
                  <c:pt idx="0">
                    <c:v>Metų</c:v>
                  </c:pt>
                  <c:pt idx="1">
                    <c:v>Metai</c:v>
                  </c:pt>
                  <c:pt idx="2">
                    <c:v>Metai</c:v>
                  </c:pt>
                  <c:pt idx="3">
                    <c:v>Metai</c:v>
                  </c:pt>
                  <c:pt idx="4">
                    <c:v>Metai</c:v>
                  </c:pt>
                  <c:pt idx="5">
                    <c:v>Metai</c:v>
                  </c:pt>
                  <c:pt idx="6">
                    <c:v>Metai</c:v>
                  </c:pt>
                  <c:pt idx="7">
                    <c:v>Metai</c:v>
                  </c:pt>
                </c:lvl>
              </c:multiLvlStrCache>
            </c:multiLvlStrRef>
          </c:cat>
          <c:val>
            <c:numRef>
              <c:f>Lapas1!$C$3:$C$10</c:f>
              <c:numCache>
                <c:formatCode>General</c:formatCode>
                <c:ptCount val="8"/>
                <c:pt idx="0">
                  <c:v>70</c:v>
                </c:pt>
                <c:pt idx="1">
                  <c:v>35</c:v>
                </c:pt>
                <c:pt idx="3">
                  <c:v>8.5</c:v>
                </c:pt>
                <c:pt idx="4">
                  <c:v>47.5</c:v>
                </c:pt>
                <c:pt idx="6">
                  <c:v>9.5</c:v>
                </c:pt>
                <c:pt idx="7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16-4203-8805-EE42C0CB8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8486400"/>
        <c:axId val="458486728"/>
      </c:barChart>
      <c:catAx>
        <c:axId val="45848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58486728"/>
        <c:crosses val="autoZero"/>
        <c:auto val="1"/>
        <c:lblAlgn val="ctr"/>
        <c:lblOffset val="100"/>
        <c:noMultiLvlLbl val="0"/>
      </c:catAx>
      <c:valAx>
        <c:axId val="458486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5848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057933"/>
            <a:ext cx="9089390" cy="14200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3753962"/>
            <a:ext cx="7485380" cy="16929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265294"/>
            <a:ext cx="2406015" cy="56524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265294"/>
            <a:ext cx="7039822" cy="56524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256945"/>
            <a:ext cx="9089390" cy="1315727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2807805"/>
            <a:ext cx="9089390" cy="144913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545750"/>
            <a:ext cx="4722918" cy="437195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545750"/>
            <a:ext cx="4722918" cy="437195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482877"/>
            <a:ext cx="4724775" cy="61799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100869"/>
            <a:ext cx="4724775" cy="381683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100" y="1482877"/>
            <a:ext cx="4726632" cy="61799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100" y="2100869"/>
            <a:ext cx="4726632" cy="381683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2" y="263758"/>
            <a:ext cx="3518055" cy="112250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3" y="263761"/>
            <a:ext cx="5977907" cy="5653945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2" y="1386269"/>
            <a:ext cx="3518055" cy="4531437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4637247"/>
            <a:ext cx="6416040" cy="54745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591924"/>
            <a:ext cx="6416040" cy="3974783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184700"/>
            <a:ext cx="6416040" cy="777475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265294"/>
            <a:ext cx="9624060" cy="1104106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545750"/>
            <a:ext cx="9624060" cy="4371955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6140059"/>
            <a:ext cx="2495127" cy="352701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6140059"/>
            <a:ext cx="3386243" cy="352701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6140059"/>
            <a:ext cx="2495127" cy="352701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yta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0691812" cy="5293519"/>
          </a:xfrm>
          <a:prstGeom prst="rect">
            <a:avLst/>
          </a:prstGeom>
          <a:noFill/>
        </p:spPr>
      </p:pic>
      <p:pic>
        <p:nvPicPr>
          <p:cNvPr id="1027" name="Picture 3" descr="C:\Users\Nyta\Desktop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2213" y="645319"/>
            <a:ext cx="1881187" cy="1331913"/>
          </a:xfrm>
          <a:prstGeom prst="rect">
            <a:avLst/>
          </a:prstGeom>
          <a:noFill/>
        </p:spPr>
      </p:pic>
      <p:pic>
        <p:nvPicPr>
          <p:cNvPr id="1028" name="Picture 4" descr="C:\Users\Nyta\Desktop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700" y="5664994"/>
            <a:ext cx="7135813" cy="6191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89200" y="264319"/>
            <a:ext cx="5715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500" dirty="0">
                <a:latin typeface="Arial" pitchFamily="34" charset="0"/>
                <a:cs typeface="Arial" pitchFamily="34" charset="0"/>
              </a:rPr>
              <a:t>Projekto stebėsenos veiklos, </a:t>
            </a:r>
            <a:r>
              <a:rPr lang="lt-LT" sz="2500" dirty="0" err="1">
                <a:latin typeface="Arial" pitchFamily="34" charset="0"/>
                <a:cs typeface="Arial" pitchFamily="34" charset="0"/>
              </a:rPr>
              <a:t>ex</a:t>
            </a:r>
            <a:r>
              <a:rPr lang="lt-LT" sz="2500" dirty="0">
                <a:latin typeface="Arial" pitchFamily="34" charset="0"/>
                <a:cs typeface="Arial" pitchFamily="34" charset="0"/>
              </a:rPr>
              <a:t>-ante monitoringo duomenų pristatymas</a:t>
            </a:r>
          </a:p>
          <a:p>
            <a:pPr algn="ctr"/>
            <a:r>
              <a:rPr lang="en-US" sz="2500" dirty="0">
                <a:latin typeface="Arial" pitchFamily="34" charset="0"/>
                <a:cs typeface="Arial" pitchFamily="34" charset="0"/>
              </a:rPr>
              <a:t>2019-06-18</a:t>
            </a:r>
            <a:endParaRPr lang="lt-LT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8500" y="5826919"/>
            <a:ext cx="237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800" b="1" dirty="0">
                <a:latin typeface="Arial" pitchFamily="34" charset="0"/>
                <a:cs typeface="Arial" pitchFamily="34" charset="0"/>
              </a:rPr>
              <a:t>www.lifeterns.lt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79B01E-3C18-4FAE-946B-B40ADB96BE14}"/>
              </a:ext>
            </a:extLst>
          </p:cNvPr>
          <p:cNvSpPr txBox="1"/>
          <p:nvPr/>
        </p:nvSpPr>
        <p:spPr>
          <a:xfrm>
            <a:off x="4127500" y="4775047"/>
            <a:ext cx="6629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Pristato: projekto ornitologas-specialistas Marius </a:t>
            </a:r>
            <a:r>
              <a:rPr lang="lt-LT" dirty="0" err="1"/>
              <a:t>Karlonas</a:t>
            </a:r>
            <a:endParaRPr lang="lt-L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10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E9FA7E1C-49E7-4D42-B360-09971EF27981}"/>
              </a:ext>
            </a:extLst>
          </p:cNvPr>
          <p:cNvSpPr/>
          <p:nvPr/>
        </p:nvSpPr>
        <p:spPr>
          <a:xfrm>
            <a:off x="469900" y="-49342"/>
            <a:ext cx="79558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4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Prienų – </a:t>
            </a:r>
            <a:r>
              <a:rPr lang="lt-LT" sz="4400" b="1" dirty="0" err="1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Lengveniškių</a:t>
            </a:r>
            <a:r>
              <a:rPr lang="lt-LT" sz="44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 PAST 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97E38876-6B8A-4306-8BBE-0F1E40E87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720099"/>
            <a:ext cx="7996238" cy="58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00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8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ADFEEFE-0DFC-49F8-B230-6AF348E5EC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225499"/>
              </p:ext>
            </p:extLst>
          </p:nvPr>
        </p:nvGraphicFramePr>
        <p:xfrm>
          <a:off x="0" y="-8464"/>
          <a:ext cx="9461500" cy="6665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8572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10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E9FA7E1C-49E7-4D42-B360-09971EF27981}"/>
              </a:ext>
            </a:extLst>
          </p:cNvPr>
          <p:cNvSpPr/>
          <p:nvPr/>
        </p:nvSpPr>
        <p:spPr>
          <a:xfrm>
            <a:off x="241300" y="-47922"/>
            <a:ext cx="85546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400" b="1" dirty="0" err="1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Niedaus</a:t>
            </a:r>
            <a:r>
              <a:rPr lang="lt-LT" sz="44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 ir Veisiejų </a:t>
            </a:r>
            <a:r>
              <a:rPr lang="lt-LT" sz="4400" b="1" dirty="0" err="1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ež</a:t>
            </a:r>
            <a:r>
              <a:rPr lang="en-US" sz="4400" b="1" dirty="0" err="1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er</a:t>
            </a:r>
            <a:r>
              <a:rPr lang="lt-LT" sz="44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ų PAST 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B57B0813-4FF6-45FE-93A7-FAF00B479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00" y="824209"/>
            <a:ext cx="9082746" cy="580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49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8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EE0FDD0-FE16-4F92-9FBB-88FDB896EA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015466"/>
              </p:ext>
            </p:extLst>
          </p:nvPr>
        </p:nvGraphicFramePr>
        <p:xfrm>
          <a:off x="174625" y="111919"/>
          <a:ext cx="9286875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6481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10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E9FA7E1C-49E7-4D42-B360-09971EF27981}"/>
              </a:ext>
            </a:extLst>
          </p:cNvPr>
          <p:cNvSpPr/>
          <p:nvPr/>
        </p:nvSpPr>
        <p:spPr>
          <a:xfrm>
            <a:off x="1155700" y="-47922"/>
            <a:ext cx="68891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400" b="1" dirty="0" err="1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Vasaknų</a:t>
            </a:r>
            <a:r>
              <a:rPr lang="lt-LT" sz="44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 tvenkinių PAST 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CACCDC74-87D1-45B4-907D-481B84CBF5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319"/>
            <a:ext cx="8698727" cy="597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07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8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51AE910-E3C8-4D78-B5E5-5790A80793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875498"/>
              </p:ext>
            </p:extLst>
          </p:nvPr>
        </p:nvGraphicFramePr>
        <p:xfrm>
          <a:off x="88900" y="35718"/>
          <a:ext cx="9448800" cy="6477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17609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10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E9FA7E1C-49E7-4D42-B360-09971EF27981}"/>
              </a:ext>
            </a:extLst>
          </p:cNvPr>
          <p:cNvSpPr/>
          <p:nvPr/>
        </p:nvSpPr>
        <p:spPr>
          <a:xfrm>
            <a:off x="1689100" y="35719"/>
            <a:ext cx="61011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400" b="1" dirty="0" err="1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Kretuono</a:t>
            </a:r>
            <a:r>
              <a:rPr lang="lt-LT" sz="44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t-LT" sz="4400" b="1" dirty="0" err="1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ež</a:t>
            </a:r>
            <a:r>
              <a:rPr lang="en-US" sz="4400" b="1" dirty="0" err="1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ero</a:t>
            </a:r>
            <a:r>
              <a:rPr lang="lt-LT" sz="44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 PAST 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27170150-6FAC-4B90-B3E5-A56A5B2EA5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574" y="833294"/>
            <a:ext cx="9355154" cy="57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28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8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6316A33-A005-4300-9DC7-098C6CC340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431345"/>
              </p:ext>
            </p:extLst>
          </p:nvPr>
        </p:nvGraphicFramePr>
        <p:xfrm>
          <a:off x="0" y="35718"/>
          <a:ext cx="9690100" cy="655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052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10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E9FA7E1C-49E7-4D42-B360-09971EF27981}"/>
              </a:ext>
            </a:extLst>
          </p:cNvPr>
          <p:cNvSpPr/>
          <p:nvPr/>
        </p:nvSpPr>
        <p:spPr>
          <a:xfrm>
            <a:off x="1689100" y="35719"/>
            <a:ext cx="56972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4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Kalvių karjero PAST 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B6179D46-99EB-4565-80FF-361CB320B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100" y="829353"/>
            <a:ext cx="9296400" cy="579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93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8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F8DE0F3B-E30E-40B2-9F37-A5A710C818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265233"/>
              </p:ext>
            </p:extLst>
          </p:nvPr>
        </p:nvGraphicFramePr>
        <p:xfrm>
          <a:off x="0" y="111918"/>
          <a:ext cx="9766300" cy="651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2044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3700" y="0"/>
            <a:ext cx="9906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500" b="1" dirty="0" err="1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lt-LT" sz="45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-ante ir </a:t>
            </a:r>
            <a:r>
              <a:rPr lang="lt-LT" sz="4500" b="1" dirty="0" err="1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ex-post</a:t>
            </a:r>
            <a:r>
              <a:rPr lang="lt-LT" sz="45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 perinčių žuvėdrų </a:t>
            </a:r>
            <a:r>
              <a:rPr lang="lt-LT" sz="4500" b="1" dirty="0" err="1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monitorin</a:t>
            </a:r>
            <a:r>
              <a:rPr lang="en-US" sz="45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go </a:t>
            </a:r>
            <a:r>
              <a:rPr lang="en-US" sz="4500" b="1" dirty="0" err="1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tikslai</a:t>
            </a:r>
            <a:r>
              <a:rPr lang="lt-LT" sz="45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 (D </a:t>
            </a:r>
            <a:r>
              <a:rPr lang="en-US" sz="45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1.2.</a:t>
            </a:r>
            <a:r>
              <a:rPr lang="lt-LT" sz="45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sz="1400" dirty="0"/>
          </a:p>
          <a:p>
            <a:endParaRPr lang="lt-LT" sz="1400" dirty="0"/>
          </a:p>
          <a:p>
            <a:endParaRPr lang="lt-LT" sz="1400" dirty="0"/>
          </a:p>
          <a:p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/>
              <a:t>Per</a:t>
            </a:r>
            <a:r>
              <a:rPr lang="lt-LT" sz="3200" dirty="0"/>
              <a:t>ėjimo </a:t>
            </a:r>
            <a:r>
              <a:rPr lang="lt-LT" sz="3200" dirty="0" err="1"/>
              <a:t>sėkmingum</a:t>
            </a:r>
            <a:r>
              <a:rPr lang="en-US" sz="3200" dirty="0"/>
              <a:t>o </a:t>
            </a:r>
            <a:r>
              <a:rPr lang="en-US" sz="3200" dirty="0" err="1"/>
              <a:t>steb</a:t>
            </a:r>
            <a:r>
              <a:rPr lang="lt-LT" sz="3200" dirty="0"/>
              <a:t>ėsena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sz="3200" dirty="0"/>
              <a:t>Paplitimas projekto teritorijose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sz="3200" dirty="0"/>
              <a:t>Perėjimo buveinių pasirinkimas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sz="3200" dirty="0" err="1"/>
              <a:t>Veisimosi</a:t>
            </a:r>
            <a:r>
              <a:rPr lang="lt-LT" sz="3200" dirty="0"/>
              <a:t> metu naudojama teritorija (</a:t>
            </a:r>
            <a:r>
              <a:rPr lang="lt-LT" sz="3200" i="1" dirty="0" err="1"/>
              <a:t>home</a:t>
            </a:r>
            <a:r>
              <a:rPr lang="lt-LT" sz="3200" i="1" dirty="0"/>
              <a:t> range</a:t>
            </a:r>
            <a:r>
              <a:rPr lang="lt-LT" sz="32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sz="3200" dirty="0" err="1"/>
              <a:t>Perimviečių</a:t>
            </a:r>
            <a:r>
              <a:rPr lang="lt-LT" sz="3200" dirty="0"/>
              <a:t> būklė</a:t>
            </a:r>
          </a:p>
          <a:p>
            <a:endParaRPr lang="lt-LT" sz="32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32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lt-LT" sz="1400" dirty="0"/>
          </a:p>
          <a:p>
            <a:pPr algn="just"/>
            <a:endParaRPr lang="lt-LT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2050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8075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10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E9FA7E1C-49E7-4D42-B360-09971EF27981}"/>
              </a:ext>
            </a:extLst>
          </p:cNvPr>
          <p:cNvSpPr/>
          <p:nvPr/>
        </p:nvSpPr>
        <p:spPr>
          <a:xfrm>
            <a:off x="1689100" y="35719"/>
            <a:ext cx="51634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400" b="1" dirty="0" err="1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Novaraisčio</a:t>
            </a:r>
            <a:r>
              <a:rPr lang="lt-LT" sz="44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 PAST 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47C2133D-D181-43EA-9241-42A1AD21E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383" y="721519"/>
            <a:ext cx="9319073" cy="590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68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8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1B28C82-A6A8-475F-946E-2D1BA7C9BC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326910"/>
              </p:ext>
            </p:extLst>
          </p:nvPr>
        </p:nvGraphicFramePr>
        <p:xfrm>
          <a:off x="0" y="0"/>
          <a:ext cx="9766300" cy="6436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4717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8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1927750-E617-483E-9794-0A1FA31DE9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894396"/>
              </p:ext>
            </p:extLst>
          </p:nvPr>
        </p:nvGraphicFramePr>
        <p:xfrm>
          <a:off x="88900" y="111918"/>
          <a:ext cx="9372600" cy="651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4393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yta\Desktop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9100" y="1407319"/>
            <a:ext cx="1384300" cy="2750408"/>
          </a:xfrm>
          <a:prstGeom prst="rect">
            <a:avLst/>
          </a:prstGeom>
          <a:noFill/>
        </p:spPr>
      </p:pic>
      <p:pic>
        <p:nvPicPr>
          <p:cNvPr id="6" name="Picture 3" descr="C:\Users\Nyta\Desktop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5865" y="368554"/>
            <a:ext cx="1558314" cy="11033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7500" y="368554"/>
            <a:ext cx="62484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6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Upinių žuvėdrų  monitoringo rezultatai </a:t>
            </a:r>
            <a:endParaRPr lang="lt-LT" sz="1400" dirty="0">
              <a:solidFill>
                <a:srgbClr val="00356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83175D-674C-438C-841D-7020D707F2DA}"/>
              </a:ext>
            </a:extLst>
          </p:cNvPr>
          <p:cNvSpPr txBox="1"/>
          <p:nvPr/>
        </p:nvSpPr>
        <p:spPr>
          <a:xfrm>
            <a:off x="4984750" y="2607647"/>
            <a:ext cx="5016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6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Mažųjų žuvėdrų  monitoringo rezultatai </a:t>
            </a:r>
            <a:endParaRPr lang="lt-LT" sz="6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11591797-8265-4E9F-A0C6-D314CDD759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87650" cy="662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10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10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E9FA7E1C-49E7-4D42-B360-09971EF27981}"/>
              </a:ext>
            </a:extLst>
          </p:cNvPr>
          <p:cNvSpPr/>
          <p:nvPr/>
        </p:nvSpPr>
        <p:spPr>
          <a:xfrm>
            <a:off x="1689100" y="35719"/>
            <a:ext cx="60386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4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Nemuno deltos PAST 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EACB19AA-DC24-4E4B-B511-94A951D9C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772613"/>
            <a:ext cx="7851823" cy="585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18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8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FBD964BB-3B71-47E3-82CD-E689289C4F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726673"/>
              </p:ext>
            </p:extLst>
          </p:nvPr>
        </p:nvGraphicFramePr>
        <p:xfrm>
          <a:off x="88900" y="111918"/>
          <a:ext cx="9144000" cy="651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7740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10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E9FA7E1C-49E7-4D42-B360-09971EF27981}"/>
              </a:ext>
            </a:extLst>
          </p:cNvPr>
          <p:cNvSpPr/>
          <p:nvPr/>
        </p:nvSpPr>
        <p:spPr>
          <a:xfrm>
            <a:off x="88900" y="111919"/>
            <a:ext cx="86755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4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Kulautuvos – </a:t>
            </a:r>
            <a:r>
              <a:rPr lang="lt-LT" sz="4400" b="1" dirty="0" err="1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Smalininkų</a:t>
            </a:r>
            <a:r>
              <a:rPr lang="lt-LT" sz="44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 PAST </a:t>
            </a:r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CD9BBB34-0958-4FA9-9081-47AAC8E4D1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970" y="1093142"/>
            <a:ext cx="9455319" cy="540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06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8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ADFEEFE-0DFC-49F8-B230-6AF348E5EC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492757"/>
              </p:ext>
            </p:extLst>
          </p:nvPr>
        </p:nvGraphicFramePr>
        <p:xfrm>
          <a:off x="88900" y="35719"/>
          <a:ext cx="94488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87299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10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E9FA7E1C-49E7-4D42-B360-09971EF27981}"/>
              </a:ext>
            </a:extLst>
          </p:cNvPr>
          <p:cNvSpPr/>
          <p:nvPr/>
        </p:nvSpPr>
        <p:spPr>
          <a:xfrm>
            <a:off x="469900" y="-49342"/>
            <a:ext cx="79558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4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Prienų – </a:t>
            </a:r>
            <a:r>
              <a:rPr lang="lt-LT" sz="4400" b="1" dirty="0" err="1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Lengveniškių</a:t>
            </a:r>
            <a:r>
              <a:rPr lang="lt-LT" sz="44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 PAST 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97E38876-6B8A-4306-8BBE-0F1E40E87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720099"/>
            <a:ext cx="7996238" cy="58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89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8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EE0FDD0-FE16-4F92-9FBB-88FDB896EA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468596"/>
              </p:ext>
            </p:extLst>
          </p:nvPr>
        </p:nvGraphicFramePr>
        <p:xfrm>
          <a:off x="88900" y="0"/>
          <a:ext cx="9448800" cy="6436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2099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yta\Desktop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9100" y="1407319"/>
            <a:ext cx="1384300" cy="2750408"/>
          </a:xfrm>
          <a:prstGeom prst="rect">
            <a:avLst/>
          </a:prstGeom>
          <a:noFill/>
        </p:spPr>
      </p:pic>
      <p:pic>
        <p:nvPicPr>
          <p:cNvPr id="6" name="Picture 3" descr="C:\Users\Nyta\Desktop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5865" y="368554"/>
            <a:ext cx="1558314" cy="11033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7500" y="368554"/>
            <a:ext cx="62484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6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Upinių žuvėdrų  monitoringo rezultatai </a:t>
            </a:r>
            <a:endParaRPr lang="lt-LT" sz="1400" dirty="0">
              <a:solidFill>
                <a:srgbClr val="00356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83175D-674C-438C-841D-7020D707F2DA}"/>
              </a:ext>
            </a:extLst>
          </p:cNvPr>
          <p:cNvSpPr txBox="1"/>
          <p:nvPr/>
        </p:nvSpPr>
        <p:spPr>
          <a:xfrm>
            <a:off x="5346700" y="4163991"/>
            <a:ext cx="5016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6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Monitoringo metodika </a:t>
            </a:r>
            <a:endParaRPr lang="lt-LT" sz="6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35B29442-369F-4507-A90B-C0FAF4D465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65" y="0"/>
            <a:ext cx="4968479" cy="662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20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10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E9FA7E1C-49E7-4D42-B360-09971EF27981}"/>
              </a:ext>
            </a:extLst>
          </p:cNvPr>
          <p:cNvSpPr/>
          <p:nvPr/>
        </p:nvSpPr>
        <p:spPr>
          <a:xfrm>
            <a:off x="469900" y="-49342"/>
            <a:ext cx="84287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400" b="1" dirty="0" err="1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Pelėšiškių</a:t>
            </a:r>
            <a:r>
              <a:rPr lang="lt-LT" sz="44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 - Balbieriškio PAST 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6C412A4E-6C3F-4138-A800-75D7F1F878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137" y="797719"/>
            <a:ext cx="958945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825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8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51AE910-E3C8-4D78-B5E5-5790A80793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237419"/>
              </p:ext>
            </p:extLst>
          </p:nvPr>
        </p:nvGraphicFramePr>
        <p:xfrm>
          <a:off x="0" y="0"/>
          <a:ext cx="9461500" cy="662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16126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10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E9FA7E1C-49E7-4D42-B360-09971EF27981}"/>
              </a:ext>
            </a:extLst>
          </p:cNvPr>
          <p:cNvSpPr/>
          <p:nvPr/>
        </p:nvSpPr>
        <p:spPr>
          <a:xfrm>
            <a:off x="469900" y="-49342"/>
            <a:ext cx="76209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4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Nemuno sala ties </a:t>
            </a:r>
            <a:r>
              <a:rPr lang="lt-LT" sz="4400" b="1" dirty="0" err="1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Lipliūnais</a:t>
            </a:r>
            <a:endParaRPr lang="lt-LT" sz="4400" b="1" dirty="0">
              <a:solidFill>
                <a:srgbClr val="00356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0AD33EE7-C0F8-4525-B98E-BB86743B9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723" y="700735"/>
            <a:ext cx="9644823" cy="586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40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8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4F45B74-3F68-47FF-BDD1-4C8E47C912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51933"/>
              </p:ext>
            </p:extLst>
          </p:nvPr>
        </p:nvGraphicFramePr>
        <p:xfrm>
          <a:off x="0" y="35718"/>
          <a:ext cx="9309100" cy="6588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24423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8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1927750-E617-483E-9794-0A1FA31DE9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574781"/>
              </p:ext>
            </p:extLst>
          </p:nvPr>
        </p:nvGraphicFramePr>
        <p:xfrm>
          <a:off x="0" y="-40482"/>
          <a:ext cx="9309100" cy="6665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71775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yta\Desktop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10693401" cy="66246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9900" y="4960680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AČIŪ</a:t>
            </a:r>
          </a:p>
          <a:p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UŽ DĖMESĮ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18500" y="5826919"/>
            <a:ext cx="237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www.lifeterns.lt</a:t>
            </a:r>
            <a:endParaRPr 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C:\Users\Nyta\Desktop\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9100" y="1407319"/>
            <a:ext cx="1384300" cy="2750408"/>
          </a:xfrm>
          <a:prstGeom prst="rect">
            <a:avLst/>
          </a:prstGeom>
          <a:noFill/>
        </p:spPr>
      </p:pic>
      <p:pic>
        <p:nvPicPr>
          <p:cNvPr id="7" name="Picture 3" descr="C:\Users\Nyta\Desktop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35086" y="340519"/>
            <a:ext cx="1558314" cy="1103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3700" y="340519"/>
            <a:ext cx="9220200" cy="820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500" b="1" dirty="0" err="1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Ex-post</a:t>
            </a:r>
            <a:r>
              <a:rPr lang="lt-LT" sz="45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 monitoringo metodika</a:t>
            </a:r>
            <a:endParaRPr lang="en-US" sz="1400" dirty="0"/>
          </a:p>
          <a:p>
            <a:endParaRPr lang="lt-LT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sz="3200" dirty="0" err="1"/>
              <a:t>Vydomas</a:t>
            </a:r>
            <a:r>
              <a:rPr lang="lt-LT" sz="3200" dirty="0"/>
              <a:t> gegužės – birželio </a:t>
            </a:r>
            <a:r>
              <a:rPr lang="lt-LT" sz="3200" dirty="0" err="1"/>
              <a:t>mėn</a:t>
            </a:r>
            <a:r>
              <a:rPr lang="lt-LT" sz="3200" dirty="0"/>
              <a:t> </a:t>
            </a:r>
            <a:r>
              <a:rPr lang="en-US" sz="3200" dirty="0"/>
              <a:t>2-4 </a:t>
            </a:r>
            <a:r>
              <a:rPr lang="en-US" sz="3200" dirty="0" err="1"/>
              <a:t>kartus</a:t>
            </a:r>
            <a:r>
              <a:rPr lang="en-US" sz="32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sz="3200" dirty="0"/>
              <a:t>Į salas plaukiama tik esant geroms oro sąlygoms.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sz="3200" dirty="0"/>
              <a:t>Saloje</a:t>
            </a:r>
            <a:r>
              <a:rPr lang="en-US" sz="3200" dirty="0"/>
              <a:t> </a:t>
            </a:r>
            <a:r>
              <a:rPr lang="en-US" sz="3200" dirty="0" err="1"/>
              <a:t>vienu</a:t>
            </a:r>
            <a:r>
              <a:rPr lang="en-US" sz="3200" dirty="0"/>
              <a:t> </a:t>
            </a:r>
            <a:r>
              <a:rPr lang="en-US" sz="3200" dirty="0" err="1"/>
              <a:t>atplaukimu</a:t>
            </a:r>
            <a:r>
              <a:rPr lang="lt-LT" sz="3200" dirty="0"/>
              <a:t> skaičiuojama ne ilgiau nei </a:t>
            </a:r>
            <a:r>
              <a:rPr lang="en-US" sz="3200" dirty="0"/>
              <a:t>30 min., po to </a:t>
            </a:r>
            <a:r>
              <a:rPr lang="en-US" sz="3200" dirty="0" err="1"/>
              <a:t>daroma</a:t>
            </a:r>
            <a:r>
              <a:rPr lang="en-US" sz="3200" dirty="0"/>
              <a:t> 30 min </a:t>
            </a:r>
            <a:r>
              <a:rPr lang="en-US" sz="3200" dirty="0" err="1"/>
              <a:t>pertrauka</a:t>
            </a:r>
            <a:r>
              <a:rPr lang="en-US" sz="32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err="1"/>
              <a:t>Prie</a:t>
            </a:r>
            <a:r>
              <a:rPr lang="en-US" sz="3200" dirty="0"/>
              <a:t> </a:t>
            </a:r>
            <a:r>
              <a:rPr lang="lt-LT" sz="3200" dirty="0"/>
              <a:t>kiekvieno lizdo įsmeigiamas žymeklis ir ant jo užrašomas unikalus lizdo numeris.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sz="3200" dirty="0"/>
              <a:t>Anketoje užrašomas lizdo numeris ir dėtyje esančių kiaušinių skaičius.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sz="3200" dirty="0"/>
              <a:t>Lizdavietės pažymimos kartografinėje medžiagoje.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/>
              <a:t>30-</a:t>
            </a:r>
            <a:r>
              <a:rPr lang="lt-LT" sz="3200" dirty="0" err="1"/>
              <a:t>čiai</a:t>
            </a:r>
            <a:r>
              <a:rPr lang="lt-LT" sz="3200" dirty="0"/>
              <a:t> upinių žuvėdrų bus uždėti GPS siųstuvai.</a:t>
            </a:r>
            <a:endParaRPr lang="en-US" sz="3200" dirty="0"/>
          </a:p>
          <a:p>
            <a:endParaRPr lang="lt-LT" sz="32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32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lt-LT" sz="1400" dirty="0"/>
          </a:p>
          <a:p>
            <a:pPr algn="just"/>
            <a:endParaRPr lang="lt-LT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2050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0710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yta\Desktop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9100" y="1407319"/>
            <a:ext cx="1384300" cy="2750408"/>
          </a:xfrm>
          <a:prstGeom prst="rect">
            <a:avLst/>
          </a:prstGeom>
          <a:noFill/>
        </p:spPr>
      </p:pic>
      <p:pic>
        <p:nvPicPr>
          <p:cNvPr id="6" name="Picture 3" descr="C:\Users\Nyta\Desktop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5865" y="368554"/>
            <a:ext cx="1558314" cy="11033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7500" y="368554"/>
            <a:ext cx="62484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6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Upinių žuvėdrų  monitoringo rezultatai </a:t>
            </a:r>
            <a:endParaRPr lang="lt-LT" sz="1400" dirty="0">
              <a:solidFill>
                <a:srgbClr val="003563"/>
              </a:solidFill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6604249F-3D71-44C6-8B7E-CCDAD2FE4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8625"/>
            <a:ext cx="10693400" cy="768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00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3700" y="340519"/>
            <a:ext cx="8686800" cy="7155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Ex-ante </a:t>
            </a:r>
            <a:r>
              <a:rPr lang="en-US" sz="4500" b="1" dirty="0" err="1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monitoringas</a:t>
            </a:r>
            <a:endParaRPr lang="lt-LT" sz="4500" b="1" dirty="0">
              <a:solidFill>
                <a:srgbClr val="003563"/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dirty="0"/>
          </a:p>
          <a:p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sz="3200" dirty="0"/>
              <a:t>Perinčių upinių ir mažųjų žuvėdrų m</a:t>
            </a:r>
            <a:r>
              <a:rPr lang="en-US" sz="3200" dirty="0" err="1"/>
              <a:t>onitoringas</a:t>
            </a:r>
            <a:r>
              <a:rPr lang="en-US" sz="3200" dirty="0"/>
              <a:t> </a:t>
            </a:r>
            <a:r>
              <a:rPr lang="en-US" sz="3200" dirty="0" err="1"/>
              <a:t>vykdytas</a:t>
            </a:r>
            <a:r>
              <a:rPr lang="en-US" sz="3200" dirty="0"/>
              <a:t> ST </a:t>
            </a:r>
            <a:r>
              <a:rPr lang="en-US" sz="3200" dirty="0" err="1"/>
              <a:t>darbuotoj</a:t>
            </a:r>
            <a:r>
              <a:rPr lang="lt-LT" sz="3200" dirty="0"/>
              <a:t>ų, šioms žuvėdrų rūšims  įsteigtose PAST;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lt-LT" sz="3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sz="3200" dirty="0"/>
              <a:t>Monitoringas vykdomas nuo </a:t>
            </a:r>
            <a:r>
              <a:rPr lang="en-US" sz="3200" dirty="0"/>
              <a:t>2005 met</a:t>
            </a:r>
            <a:r>
              <a:rPr lang="lt-LT" sz="3200" dirty="0"/>
              <a:t>ų, kas antrus metus;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lt-LT" sz="3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sz="3200" dirty="0"/>
              <a:t>Ataskaitoje apžvelgiami </a:t>
            </a:r>
            <a:r>
              <a:rPr lang="en-US" sz="3200" dirty="0"/>
              <a:t>2004 – 2017 met</a:t>
            </a:r>
            <a:r>
              <a:rPr lang="lt-LT" sz="3200" dirty="0"/>
              <a:t>ų rezultatai;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32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lt-LT" sz="1400" dirty="0"/>
          </a:p>
          <a:p>
            <a:pPr algn="just"/>
            <a:endParaRPr lang="lt-LT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2050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yta\Desktop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9100" y="1407319"/>
            <a:ext cx="1384300" cy="2750408"/>
          </a:xfrm>
          <a:prstGeom prst="rect">
            <a:avLst/>
          </a:prstGeom>
          <a:noFill/>
        </p:spPr>
      </p:pic>
      <p:pic>
        <p:nvPicPr>
          <p:cNvPr id="6" name="Picture 3" descr="C:\Users\Nyta\Desktop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5865" y="368554"/>
            <a:ext cx="1558314" cy="11033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7500" y="368554"/>
            <a:ext cx="62484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6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Upinių žuvėdrų  monitoringo rezultatai </a:t>
            </a:r>
            <a:endParaRPr lang="lt-LT" sz="1400" dirty="0">
              <a:solidFill>
                <a:srgbClr val="003563"/>
              </a:solidFill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4923FA9F-A982-4E64-916E-1F93BA2DD2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179" cy="66246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83175D-674C-438C-841D-7020D707F2DA}"/>
              </a:ext>
            </a:extLst>
          </p:cNvPr>
          <p:cNvSpPr txBox="1"/>
          <p:nvPr/>
        </p:nvSpPr>
        <p:spPr>
          <a:xfrm>
            <a:off x="5550223" y="2397919"/>
            <a:ext cx="5016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6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Upinių žuvėdrų  monitoringo rezultatai </a:t>
            </a:r>
            <a:endParaRPr lang="lt-LT" sz="6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10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E9FA7E1C-49E7-4D42-B360-09971EF27981}"/>
              </a:ext>
            </a:extLst>
          </p:cNvPr>
          <p:cNvSpPr/>
          <p:nvPr/>
        </p:nvSpPr>
        <p:spPr>
          <a:xfrm>
            <a:off x="1689100" y="35719"/>
            <a:ext cx="60386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4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Nemuno deltos PAST 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EACB19AA-DC24-4E4B-B511-94A951D9C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772613"/>
            <a:ext cx="7851823" cy="58520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8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FBD964BB-3B71-47E3-82CD-E689289C4F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68875"/>
              </p:ext>
            </p:extLst>
          </p:nvPr>
        </p:nvGraphicFramePr>
        <p:xfrm>
          <a:off x="0" y="0"/>
          <a:ext cx="9461500" cy="6588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64463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314</Words>
  <Application>Microsoft Office PowerPoint</Application>
  <PresentationFormat>Pasirinktinai</PresentationFormat>
  <Paragraphs>81</Paragraphs>
  <Slides>35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Office Theme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Aniuta</dc:creator>
  <cp:lastModifiedBy>Vartotojas</cp:lastModifiedBy>
  <cp:revision>97</cp:revision>
  <dcterms:created xsi:type="dcterms:W3CDTF">2006-08-16T00:00:00Z</dcterms:created>
  <dcterms:modified xsi:type="dcterms:W3CDTF">2019-06-18T06:45:11Z</dcterms:modified>
</cp:coreProperties>
</file>